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257" r:id="rId5"/>
    <p:sldId id="268" r:id="rId6"/>
    <p:sldId id="267" r:id="rId7"/>
    <p:sldId id="272" r:id="rId8"/>
    <p:sldId id="269" r:id="rId9"/>
    <p:sldId id="274" r:id="rId10"/>
    <p:sldId id="273" r:id="rId11"/>
    <p:sldId id="270" r:id="rId12"/>
    <p:sldId id="277" r:id="rId13"/>
    <p:sldId id="279" r:id="rId14"/>
    <p:sldId id="280" r:id="rId15"/>
    <p:sldId id="281" r:id="rId16"/>
    <p:sldId id="284" r:id="rId17"/>
    <p:sldId id="285" r:id="rId18"/>
    <p:sldId id="286" r:id="rId19"/>
    <p:sldId id="283" r:id="rId20"/>
    <p:sldId id="287" r:id="rId21"/>
    <p:sldId id="290" r:id="rId22"/>
    <p:sldId id="291" r:id="rId23"/>
    <p:sldId id="293" r:id="rId24"/>
    <p:sldId id="292" r:id="rId25"/>
    <p:sldId id="294" r:id="rId26"/>
    <p:sldId id="295" r:id="rId27"/>
    <p:sldId id="297" r:id="rId28"/>
    <p:sldId id="296" r:id="rId29"/>
    <p:sldId id="299" r:id="rId30"/>
    <p:sldId id="302" r:id="rId31"/>
    <p:sldId id="298" r:id="rId32"/>
    <p:sldId id="275" r:id="rId33"/>
    <p:sldId id="276" r:id="rId34"/>
    <p:sldId id="300" r:id="rId35"/>
    <p:sldId id="301" r:id="rId36"/>
    <p:sldId id="288" r:id="rId37"/>
    <p:sldId id="289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00B050"/>
    <a:srgbClr val="E5572B"/>
    <a:srgbClr val="009999"/>
    <a:srgbClr val="394404"/>
    <a:srgbClr val="5F6F0F"/>
    <a:srgbClr val="718412"/>
    <a:srgbClr val="65741A"/>
    <a:srgbClr val="70811D"/>
    <a:srgbClr val="7B8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18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11/26/2018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5" Type="http://schemas.openxmlformats.org/officeDocument/2006/relationships/image" Target="../media/image14.jp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ngho.ca/opengl/gl_transform.html#example1" TargetMode="External"/><Relationship Id="rId3" Type="http://schemas.openxmlformats.org/officeDocument/2006/relationships/hyperlink" Target="https://www.wikipedia.org/" TargetMode="External"/><Relationship Id="rId7" Type="http://schemas.openxmlformats.org/officeDocument/2006/relationships/hyperlink" Target="https://open.gl/context" TargetMode="External"/><Relationship Id="rId2" Type="http://schemas.openxmlformats.org/officeDocument/2006/relationships/hyperlink" Target="https://www.khronos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opengl.com/" TargetMode="External"/><Relationship Id="rId11" Type="http://schemas.openxmlformats.org/officeDocument/2006/relationships/hyperlink" Target="https://webglfundamentals.org/webgl/lessons/webgl-3d-camera.html" TargetMode="External"/><Relationship Id="rId5" Type="http://schemas.openxmlformats.org/officeDocument/2006/relationships/hyperlink" Target="https://code.tutsplus.com/" TargetMode="External"/><Relationship Id="rId10" Type="http://schemas.openxmlformats.org/officeDocument/2006/relationships/hyperlink" Target="http://www.lighthouse3d.com/tutorials/glut-tutorial/keyboard-example-moving-around-the-world/" TargetMode="External"/><Relationship Id="rId4" Type="http://schemas.openxmlformats.org/officeDocument/2006/relationships/hyperlink" Target="https://www.mesa3d.org/" TargetMode="External"/><Relationship Id="rId9" Type="http://schemas.openxmlformats.org/officeDocument/2006/relationships/hyperlink" Target="http://in2gpu.com/2015/05/13/the-model-matrix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OpenGL Basics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koliber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89012" y="228600"/>
            <a:ext cx="59436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OpenGL rendering pipeline</a:t>
            </a:r>
            <a:endParaRPr lang="en-US" dirty="0"/>
          </a:p>
        </p:txBody>
      </p:sp>
      <p:sp>
        <p:nvSpPr>
          <p:cNvPr id="3" name="Text Placeholder 7"/>
          <p:cNvSpPr txBox="1">
            <a:spLocks/>
          </p:cNvSpPr>
          <p:nvPr/>
        </p:nvSpPr>
        <p:spPr>
          <a:xfrm>
            <a:off x="989012" y="1066800"/>
            <a:ext cx="5943600" cy="5504506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At the first level OpenGL gets </a:t>
            </a:r>
            <a:r>
              <a:rPr lang="en-US" sz="2000" u="sng" dirty="0" smtClean="0">
                <a:solidFill>
                  <a:schemeClr val="accent1"/>
                </a:solidFill>
              </a:rPr>
              <a:t>vertex array </a:t>
            </a:r>
            <a:r>
              <a:rPr lang="en-US" sz="2000" dirty="0" smtClean="0"/>
              <a:t>of our model and our texture coordinates or ( color and coordinates )</a:t>
            </a:r>
          </a:p>
          <a:p>
            <a:pPr marL="285750" indent="-285750"/>
            <a:r>
              <a:rPr lang="en-US" sz="2000" dirty="0" smtClean="0"/>
              <a:t>At the second level OpenGL will </a:t>
            </a:r>
            <a:r>
              <a:rPr lang="en-US" sz="2000" u="sng" dirty="0" smtClean="0">
                <a:solidFill>
                  <a:schemeClr val="accent1"/>
                </a:solidFill>
              </a:rPr>
              <a:t>translate , rotate , scale </a:t>
            </a:r>
            <a:r>
              <a:rPr lang="en-US" sz="2000" dirty="0" smtClean="0"/>
              <a:t>our vertices based on the transformation and perspective matrices ( position calculator )</a:t>
            </a:r>
          </a:p>
          <a:p>
            <a:pPr marL="285750" indent="-285750"/>
            <a:r>
              <a:rPr lang="en-US" sz="2000" dirty="0" smtClean="0"/>
              <a:t>At the third level OpenGL </a:t>
            </a:r>
            <a:r>
              <a:rPr lang="en-US" sz="2000" u="sng" dirty="0" smtClean="0">
                <a:solidFill>
                  <a:schemeClr val="accent1"/>
                </a:solidFill>
              </a:rPr>
              <a:t>assembles</a:t>
            </a:r>
            <a:r>
              <a:rPr lang="en-US" sz="2000" dirty="0" smtClean="0"/>
              <a:t> our vertices into </a:t>
            </a:r>
            <a:r>
              <a:rPr lang="en-US" sz="2000" u="sng" dirty="0" smtClean="0">
                <a:solidFill>
                  <a:schemeClr val="accent1"/>
                </a:solidFill>
              </a:rPr>
              <a:t>triangles</a:t>
            </a:r>
            <a:r>
              <a:rPr lang="en-US" sz="2000" dirty="0" smtClean="0"/>
              <a:t> based on </a:t>
            </a:r>
            <a:r>
              <a:rPr lang="en-US" sz="2000" u="sng" dirty="0" smtClean="0">
                <a:solidFill>
                  <a:schemeClr val="accent1"/>
                </a:solidFill>
              </a:rPr>
              <a:t>primitive</a:t>
            </a:r>
            <a:r>
              <a:rPr lang="en-US" sz="2000" dirty="0" smtClean="0"/>
              <a:t> type</a:t>
            </a:r>
          </a:p>
          <a:p>
            <a:pPr marL="285750" indent="-285750"/>
            <a:r>
              <a:rPr lang="en-US" sz="2000" dirty="0" smtClean="0"/>
              <a:t>At the fourth level OpenGL </a:t>
            </a:r>
            <a:r>
              <a:rPr lang="en-US" sz="2000" u="sng" dirty="0" smtClean="0">
                <a:solidFill>
                  <a:schemeClr val="accent1"/>
                </a:solidFill>
              </a:rPr>
              <a:t>rasterizes</a:t>
            </a:r>
            <a:r>
              <a:rPr lang="en-US" sz="2000" dirty="0" smtClean="0"/>
              <a:t> our triangles into pixel format based on view port matrices and </a:t>
            </a:r>
          </a:p>
          <a:p>
            <a:pPr marL="285750" indent="-285750"/>
            <a:r>
              <a:rPr lang="en-US" sz="2000" dirty="0" smtClean="0"/>
              <a:t>At the fifth level OpenGL will </a:t>
            </a:r>
            <a:r>
              <a:rPr lang="en-US" sz="2000" u="sng" dirty="0" smtClean="0">
                <a:solidFill>
                  <a:schemeClr val="accent1"/>
                </a:solidFill>
              </a:rPr>
              <a:t>colorize</a:t>
            </a:r>
            <a:r>
              <a:rPr lang="en-US" sz="2000" dirty="0" smtClean="0"/>
              <a:t> and </a:t>
            </a:r>
            <a:r>
              <a:rPr lang="en-US" sz="2000" u="sng" dirty="0" smtClean="0">
                <a:solidFill>
                  <a:schemeClr val="accent1"/>
                </a:solidFill>
              </a:rPr>
              <a:t>texturize</a:t>
            </a:r>
            <a:r>
              <a:rPr lang="en-US" sz="2000" dirty="0" smtClean="0"/>
              <a:t> our pixels ( called </a:t>
            </a:r>
            <a:r>
              <a:rPr lang="en-US" sz="2000" u="sng" dirty="0" smtClean="0">
                <a:solidFill>
                  <a:schemeClr val="accent1"/>
                </a:solidFill>
              </a:rPr>
              <a:t>fragment </a:t>
            </a:r>
            <a:r>
              <a:rPr lang="en-US" sz="2000" u="sng" dirty="0" err="1" smtClean="0">
                <a:solidFill>
                  <a:schemeClr val="accent1"/>
                </a:solidFill>
              </a:rPr>
              <a:t>shader</a:t>
            </a:r>
            <a:r>
              <a:rPr lang="en-US" sz="2000" u="sng" dirty="0" smtClean="0">
                <a:solidFill>
                  <a:schemeClr val="accent1"/>
                </a:solidFill>
              </a:rPr>
              <a:t> or pixel </a:t>
            </a:r>
            <a:r>
              <a:rPr lang="en-US" sz="2000" u="sng" dirty="0" err="1" smtClean="0">
                <a:solidFill>
                  <a:schemeClr val="accent1"/>
                </a:solidFill>
              </a:rPr>
              <a:t>shader</a:t>
            </a:r>
            <a:r>
              <a:rPr lang="en-US" sz="2000" u="sng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/>
              <a:t>) ( color chooser )</a:t>
            </a:r>
          </a:p>
          <a:p>
            <a:pPr marL="285750" indent="-285750"/>
            <a:r>
              <a:rPr lang="en-US" sz="2000" dirty="0" smtClean="0"/>
              <a:t>At the sixth level OpenGL will </a:t>
            </a:r>
            <a:r>
              <a:rPr lang="en-US" sz="2000" u="sng" dirty="0" smtClean="0">
                <a:solidFill>
                  <a:schemeClr val="accent1"/>
                </a:solidFill>
              </a:rPr>
              <a:t>test</a:t>
            </a:r>
            <a:r>
              <a:rPr lang="en-US" sz="2000" dirty="0" smtClean="0"/>
              <a:t> our pixels and do some </a:t>
            </a:r>
            <a:r>
              <a:rPr lang="en-US" sz="2000" u="sng" dirty="0" smtClean="0">
                <a:solidFill>
                  <a:schemeClr val="accent1"/>
                </a:solidFill>
              </a:rPr>
              <a:t>blending operations </a:t>
            </a:r>
            <a:r>
              <a:rPr lang="en-US" sz="2000" dirty="0" smtClean="0"/>
              <a:t>and at the end will write pixels into framebuffer for showing in display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228600"/>
            <a:ext cx="4312849" cy="634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63" y="1214055"/>
            <a:ext cx="4175923" cy="18283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865" y="4038600"/>
            <a:ext cx="4175923" cy="1653714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1126747" y="373961"/>
            <a:ext cx="10158540" cy="6096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OpenGL rendering pipeline (Vertex/Fragment </a:t>
            </a:r>
            <a:r>
              <a:rPr lang="en-US" dirty="0" err="1" smtClean="0"/>
              <a:t>shader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7" y="2405745"/>
            <a:ext cx="6400800" cy="25625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4343" y="3225369"/>
            <a:ext cx="479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Vertex </a:t>
            </a:r>
            <a:r>
              <a:rPr lang="en-US" b="1" dirty="0" err="1" smtClean="0"/>
              <a:t>shader</a:t>
            </a:r>
            <a:r>
              <a:rPr lang="en-US" b="1" dirty="0" smtClean="0"/>
              <a:t> ( position </a:t>
            </a:r>
            <a:r>
              <a:rPr lang="en-US" b="1" dirty="0"/>
              <a:t>calculator 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82695" y="5921803"/>
            <a:ext cx="4398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Fragment </a:t>
            </a:r>
            <a:r>
              <a:rPr lang="en-US" b="1" dirty="0" err="1" smtClean="0"/>
              <a:t>shader</a:t>
            </a:r>
            <a:r>
              <a:rPr lang="en-US" b="1" dirty="0" smtClean="0"/>
              <a:t> (</a:t>
            </a:r>
            <a:r>
              <a:rPr lang="en-US" b="1" dirty="0"/>
              <a:t>color chooser 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19617" y="5230649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Another simple view of OpenGL pipeline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7019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2413" y="381000"/>
            <a:ext cx="9448799" cy="6858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OpenGL rendering pipeline (Triangle assembling)</a:t>
            </a:r>
            <a:endParaRPr lang="en-US" dirty="0"/>
          </a:p>
        </p:txBody>
      </p:sp>
      <p:pic>
        <p:nvPicPr>
          <p:cNvPr id="3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324" y="1371600"/>
            <a:ext cx="7464177" cy="464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5413" y="60198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Primitive types for triangle assembling at level two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0880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2413" y="381000"/>
            <a:ext cx="9144001" cy="609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OpenGL rendering pipeline </a:t>
            </a:r>
            <a:r>
              <a:rPr lang="en-US" dirty="0" smtClean="0"/>
              <a:t>(Testing) – </a:t>
            </a:r>
            <a:r>
              <a:rPr lang="en-US" dirty="0" smtClean="0">
                <a:solidFill>
                  <a:schemeClr val="accent5"/>
                </a:solidFill>
              </a:rPr>
              <a:t>OpenGL/SC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Image result for OpenGL Bad render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1905000"/>
            <a:ext cx="532893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nGL badrender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905000"/>
            <a:ext cx="490032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8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62242" y="228600"/>
            <a:ext cx="8461170" cy="688882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 important question ! (</a:t>
            </a:r>
            <a:r>
              <a:rPr lang="en-US" dirty="0" smtClean="0">
                <a:solidFill>
                  <a:schemeClr val="accent5"/>
                </a:solidFill>
              </a:rPr>
              <a:t>Texture mapping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447800"/>
            <a:ext cx="5304390" cy="4343400"/>
          </a:xfrm>
          <a:prstGeom prst="rect">
            <a:avLst/>
          </a:prstGeom>
        </p:spPr>
      </p:pic>
      <p:sp>
        <p:nvSpPr>
          <p:cNvPr id="5" name="AutoShape 2" descr="Image result for texture mapp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texture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16" y="2216943"/>
            <a:ext cx="5709878" cy="28051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9878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522413" y="381000"/>
            <a:ext cx="9144001" cy="6096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 important question ! (</a:t>
            </a:r>
            <a:r>
              <a:rPr lang="en-US" dirty="0">
                <a:solidFill>
                  <a:schemeClr val="accent5"/>
                </a:solidFill>
              </a:rPr>
              <a:t>Texture mapping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246710"/>
            <a:ext cx="7470112" cy="45369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9668" y="6039729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OpenGL texture mapping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219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2413" y="381000"/>
            <a:ext cx="9144001" cy="6096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OpenGL rendering pipeline </a:t>
            </a:r>
            <a:r>
              <a:rPr lang="en-US" dirty="0" smtClean="0"/>
              <a:t>(Vertex </a:t>
            </a:r>
            <a:r>
              <a:rPr lang="en-US" dirty="0" err="1" smtClean="0"/>
              <a:t>shader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chemeClr val="accent5"/>
                </a:solidFill>
              </a:rPr>
              <a:t>Projection</a:t>
            </a:r>
            <a:r>
              <a:rPr lang="en-US" dirty="0" smtClean="0"/>
              <a:t>)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91" y="1752600"/>
            <a:ext cx="791084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62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08812" y="3104941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Deep into Vertex </a:t>
            </a:r>
            <a:r>
              <a:rPr lang="en-US" sz="3600" b="1" dirty="0" err="1" smtClean="0"/>
              <a:t>Shader</a:t>
            </a:r>
            <a:r>
              <a:rPr lang="en-US" sz="36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149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Shaders</a:t>
            </a:r>
            <a:r>
              <a:rPr lang="en-US" dirty="0" smtClean="0"/>
              <a:t> (MVP)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4494529" cy="446227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Model</a:t>
            </a:r>
            <a:r>
              <a:rPr lang="en-US" dirty="0" smtClean="0"/>
              <a:t> Matrix: Per model (Model position)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View</a:t>
            </a:r>
            <a:r>
              <a:rPr lang="en-US" dirty="0" smtClean="0"/>
              <a:t> Matrix: Camera position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Projection</a:t>
            </a:r>
            <a:r>
              <a:rPr lang="en-US" dirty="0" smtClean="0"/>
              <a:t> Matrix: Camera projection (</a:t>
            </a:r>
            <a:r>
              <a:rPr lang="en-US" dirty="0" smtClean="0">
                <a:solidFill>
                  <a:schemeClr val="accent5"/>
                </a:solidFill>
              </a:rPr>
              <a:t>Orthographic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/>
                </a:solidFill>
              </a:rPr>
              <a:t>Perspective</a:t>
            </a:r>
            <a:r>
              <a:rPr lang="en-US" dirty="0" smtClean="0"/>
              <a:t>, …)</a:t>
            </a:r>
          </a:p>
          <a:p>
            <a:r>
              <a:rPr lang="en-US" dirty="0" err="1" smtClean="0">
                <a:solidFill>
                  <a:schemeClr val="accent5"/>
                </a:solidFill>
              </a:rPr>
              <a:t>ModelView</a:t>
            </a:r>
            <a:r>
              <a:rPr lang="en-US" dirty="0" smtClean="0"/>
              <a:t> Matrix: Old versions of OpenGL (View*Model) </a:t>
            </a:r>
            <a:endParaRPr lang="en-US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1701797"/>
            <a:ext cx="6361042" cy="41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/>
              <a:t>Shaders</a:t>
            </a:r>
            <a:r>
              <a:rPr lang="en-US" dirty="0"/>
              <a:t> (MVP)</a:t>
            </a:r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1905000"/>
            <a:ext cx="10341569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4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OpenGL ? </a:t>
            </a:r>
            <a:r>
              <a:rPr lang="en-US" dirty="0"/>
              <a:t>( Open Graphics Library 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Cross-language, Cross-Platform </a:t>
            </a:r>
            <a:r>
              <a:rPr lang="en-US" dirty="0" smtClean="0">
                <a:solidFill>
                  <a:schemeClr val="accent5"/>
                </a:solidFill>
              </a:rPr>
              <a:t>API</a:t>
            </a:r>
            <a:r>
              <a:rPr lang="en-US" dirty="0" smtClean="0"/>
              <a:t> for rendering 2D, 3D vector graphics.</a:t>
            </a:r>
            <a:endParaRPr lang="en-US" dirty="0"/>
          </a:p>
          <a:p>
            <a:r>
              <a:rPr lang="en-US" dirty="0"/>
              <a:t>The API is typically used to interact with a </a:t>
            </a:r>
            <a:r>
              <a:rPr lang="en-US" dirty="0">
                <a:solidFill>
                  <a:schemeClr val="accent5"/>
                </a:solidFill>
              </a:rPr>
              <a:t>graphics processing unit (GPU)</a:t>
            </a:r>
            <a:r>
              <a:rPr lang="en-US" dirty="0"/>
              <a:t>, to achieve hardware-accelerated rendering.</a:t>
            </a:r>
          </a:p>
          <a:p>
            <a:r>
              <a:rPr lang="en-US" dirty="0">
                <a:solidFill>
                  <a:schemeClr val="accent5"/>
                </a:solidFill>
              </a:rPr>
              <a:t>Drivers</a:t>
            </a:r>
            <a:r>
              <a:rPr lang="en-US" dirty="0"/>
              <a:t>: the people who make GPUs, are responsible for writing implementations of the OpenGL rendering system. Their implementations, commonly called "drivers“ , translate OpenGL API commands into GPU commands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matrices (T)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2437129" cy="4462272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Scale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Rotation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Translation</a:t>
            </a:r>
          </a:p>
          <a:p>
            <a:r>
              <a:rPr lang="en-US" dirty="0" smtClean="0"/>
              <a:t>Scissors</a:t>
            </a:r>
          </a:p>
          <a:p>
            <a:r>
              <a:rPr lang="en-US" dirty="0" smtClean="0"/>
              <a:t>Reflection</a:t>
            </a:r>
            <a:endParaRPr lang="fa-IR" dirty="0" smtClean="0"/>
          </a:p>
          <a:p>
            <a:r>
              <a:rPr lang="fa-IR" dirty="0" smtClean="0"/>
              <a:t>...</a:t>
            </a:r>
            <a:endParaRPr lang="en-US" dirty="0"/>
          </a:p>
        </p:txBody>
      </p:sp>
      <p:pic>
        <p:nvPicPr>
          <p:cNvPr id="3074" name="Picture 2" descr="Image result for transformation 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2" y="2286000"/>
            <a:ext cx="4067175" cy="33242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sp>
        <p:nvSpPr>
          <p:cNvPr id="4" name="Rounded Rectangle 3"/>
          <p:cNvSpPr/>
          <p:nvPr/>
        </p:nvSpPr>
        <p:spPr>
          <a:xfrm>
            <a:off x="8990012" y="2286000"/>
            <a:ext cx="990600" cy="2605980"/>
          </a:xfrm>
          <a:prstGeom prst="roundRect">
            <a:avLst/>
          </a:prstGeom>
          <a:solidFill>
            <a:srgbClr val="009999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ounded Rectangle 4"/>
          <p:cNvSpPr/>
          <p:nvPr/>
        </p:nvSpPr>
        <p:spPr>
          <a:xfrm>
            <a:off x="8990012" y="4891980"/>
            <a:ext cx="990600" cy="718246"/>
          </a:xfrm>
          <a:prstGeom prst="roundRect">
            <a:avLst/>
          </a:prstGeom>
          <a:solidFill>
            <a:srgbClr val="E5572B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ounded Rectangle 5"/>
          <p:cNvSpPr/>
          <p:nvPr/>
        </p:nvSpPr>
        <p:spPr>
          <a:xfrm>
            <a:off x="6018212" y="4891980"/>
            <a:ext cx="2971800" cy="718246"/>
          </a:xfrm>
          <a:prstGeom prst="roundRect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ounded Rectangle 6"/>
          <p:cNvSpPr/>
          <p:nvPr/>
        </p:nvSpPr>
        <p:spPr>
          <a:xfrm>
            <a:off x="6018212" y="2286000"/>
            <a:ext cx="2971800" cy="260598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9" name="Straight Arrow Connector 8"/>
          <p:cNvCxnSpPr>
            <a:stCxn id="4" idx="0"/>
            <a:endCxn id="16" idx="1"/>
          </p:cNvCxnSpPr>
          <p:nvPr/>
        </p:nvCxnSpPr>
        <p:spPr>
          <a:xfrm flipV="1">
            <a:off x="9485312" y="1978983"/>
            <a:ext cx="352198" cy="3070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  <a:endCxn id="18" idx="3"/>
          </p:cNvCxnSpPr>
          <p:nvPr/>
        </p:nvCxnSpPr>
        <p:spPr>
          <a:xfrm flipH="1" flipV="1">
            <a:off x="7161212" y="1933575"/>
            <a:ext cx="342900" cy="3524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1"/>
            <a:endCxn id="25" idx="3"/>
          </p:cNvCxnSpPr>
          <p:nvPr/>
        </p:nvCxnSpPr>
        <p:spPr>
          <a:xfrm flipH="1">
            <a:off x="5527855" y="5251103"/>
            <a:ext cx="49035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22" idx="1"/>
          </p:cNvCxnSpPr>
          <p:nvPr/>
        </p:nvCxnSpPr>
        <p:spPr>
          <a:xfrm>
            <a:off x="9980612" y="5251103"/>
            <a:ext cx="48173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37510" y="1717373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Perspective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3008312" y="1671965"/>
            <a:ext cx="415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Rotate, Scale, Reflection, …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0462350" y="4989493"/>
            <a:ext cx="1117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Scale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3699055" y="4989493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Translation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31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</a:t>
            </a:r>
            <a:r>
              <a:rPr lang="en-US" dirty="0" err="1" smtClean="0"/>
              <a:t>Shader</a:t>
            </a:r>
            <a:r>
              <a:rPr lang="en-US" dirty="0" smtClean="0"/>
              <a:t> – Model Transformation Matrix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509" y="2211536"/>
            <a:ext cx="6238875" cy="3971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3" y="2895598"/>
            <a:ext cx="2990850" cy="26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/>
              <a:t>Shader</a:t>
            </a:r>
            <a:r>
              <a:rPr lang="en-US" dirty="0"/>
              <a:t> – </a:t>
            </a:r>
            <a:r>
              <a:rPr lang="en-US" dirty="0" smtClean="0"/>
              <a:t>View </a:t>
            </a:r>
            <a:r>
              <a:rPr lang="en-US" dirty="0"/>
              <a:t>Transformation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509" y="2069201"/>
            <a:ext cx="6619875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3" y="2743199"/>
            <a:ext cx="2905125" cy="26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5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337" y="475456"/>
            <a:ext cx="10363200" cy="86836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Vertex </a:t>
            </a:r>
            <a:r>
              <a:rPr lang="en-US" sz="3200" dirty="0" err="1"/>
              <a:t>Shader</a:t>
            </a:r>
            <a:r>
              <a:rPr lang="en-US" sz="3200" dirty="0"/>
              <a:t> – View Transformation </a:t>
            </a:r>
            <a:r>
              <a:rPr lang="en-US" sz="3200" dirty="0" smtClean="0"/>
              <a:t>Matrix (World transforms)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2057400"/>
            <a:ext cx="3829050" cy="2876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412" y="2057400"/>
            <a:ext cx="3829050" cy="287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812" y="2057400"/>
            <a:ext cx="3829050" cy="2876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3637" y="549275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Camera (View) is fixed at Origin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077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/>
              <a:t>Shader</a:t>
            </a:r>
            <a:r>
              <a:rPr lang="en-US" dirty="0"/>
              <a:t> – Projection Transformation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2209799"/>
            <a:ext cx="2589529" cy="3954269"/>
          </a:xfrm>
        </p:spPr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Perspective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Orthographic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034" y="1828800"/>
            <a:ext cx="62293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590529" cy="1086623"/>
          </a:xfrm>
        </p:spPr>
        <p:txBody>
          <a:bodyPr>
            <a:normAutofit/>
          </a:bodyPr>
          <a:lstStyle/>
          <a:p>
            <a:r>
              <a:rPr lang="en-US" sz="3200" dirty="0"/>
              <a:t>Vertex </a:t>
            </a:r>
            <a:r>
              <a:rPr lang="en-US" sz="3200" dirty="0" err="1"/>
              <a:t>Shader</a:t>
            </a:r>
            <a:r>
              <a:rPr lang="en-US" sz="3200" dirty="0"/>
              <a:t> – </a:t>
            </a:r>
            <a:r>
              <a:rPr lang="en-US" sz="3200" dirty="0" smtClean="0"/>
              <a:t>Projection </a:t>
            </a:r>
            <a:r>
              <a:rPr lang="en-US" sz="3200" dirty="0"/>
              <a:t>Transformation </a:t>
            </a:r>
            <a:r>
              <a:rPr lang="en-US" sz="3200" dirty="0" smtClean="0"/>
              <a:t>Matrix(</a:t>
            </a:r>
            <a:r>
              <a:rPr lang="en-US" sz="3200" dirty="0" smtClean="0">
                <a:solidFill>
                  <a:schemeClr val="accent5"/>
                </a:solidFill>
              </a:rPr>
              <a:t>Perspective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098" name="Picture 2" descr="Image result for opengl set perspective proj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09" y="2209800"/>
            <a:ext cx="4943475" cy="35623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4100" name="Picture 4" descr="Image result for opengl set perspective proj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4267200"/>
            <a:ext cx="55911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81083" y="1693091"/>
            <a:ext cx="1751329" cy="120650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5"/>
                </a:solidFill>
              </a:rPr>
              <a:t>N: near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F: far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8883" y="1620430"/>
            <a:ext cx="2362200" cy="238760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L: left</a:t>
            </a:r>
          </a:p>
          <a:p>
            <a:r>
              <a:rPr lang="en-US" dirty="0">
                <a:solidFill>
                  <a:schemeClr val="accent5"/>
                </a:solidFill>
              </a:rPr>
              <a:t>T: top</a:t>
            </a:r>
          </a:p>
          <a:p>
            <a:r>
              <a:rPr lang="en-US" dirty="0">
                <a:solidFill>
                  <a:schemeClr val="accent5"/>
                </a:solidFill>
              </a:rPr>
              <a:t>B: </a:t>
            </a:r>
            <a:r>
              <a:rPr lang="en-US" dirty="0" smtClean="0">
                <a:solidFill>
                  <a:schemeClr val="accent5"/>
                </a:solidFill>
              </a:rPr>
              <a:t>bottom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R: right</a:t>
            </a:r>
          </a:p>
        </p:txBody>
      </p:sp>
    </p:spTree>
    <p:extLst>
      <p:ext uri="{BB962C8B-B14F-4D97-AF65-F5344CB8AC3E}">
        <p14:creationId xmlns:p14="http://schemas.microsoft.com/office/powerpoint/2010/main" val="2464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</a:t>
            </a:r>
            <a:r>
              <a:rPr lang="en-US" dirty="0" err="1"/>
              <a:t>Shader</a:t>
            </a:r>
            <a:r>
              <a:rPr lang="en-US" dirty="0"/>
              <a:t> – Projection Transformation Matrix</a:t>
            </a:r>
          </a:p>
        </p:txBody>
      </p:sp>
      <p:pic>
        <p:nvPicPr>
          <p:cNvPr id="5122" name="Picture 2" descr="Image result for opengl set perspective proj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89" y="2209800"/>
            <a:ext cx="8378687" cy="41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ragment </a:t>
            </a:r>
            <a:r>
              <a:rPr lang="en-US" dirty="0" err="1" smtClean="0"/>
              <a:t>Shader</a:t>
            </a:r>
            <a:r>
              <a:rPr lang="en-US" dirty="0" smtClean="0"/>
              <a:t> - Lighting</a:t>
            </a:r>
            <a:endParaRPr lang="en-US" dirty="0"/>
          </a:p>
        </p:txBody>
      </p:sp>
      <p:pic>
        <p:nvPicPr>
          <p:cNvPr id="1026" name="Picture 2" descr="Image result for OpenGL Ligh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83" y="1701800"/>
            <a:ext cx="9483500" cy="256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nGL Ligh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133" y="4266700"/>
            <a:ext cx="60960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8212" y="289560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Let’s Code!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1210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GL</a:t>
            </a:r>
            <a:r>
              <a:rPr lang="en-US" dirty="0" smtClean="0"/>
              <a:t>: OpenGL </a:t>
            </a:r>
            <a:r>
              <a:rPr lang="en-US" dirty="0"/>
              <a:t>Core library ( rendering , drawing vertices , … ) </a:t>
            </a:r>
            <a:r>
              <a:rPr lang="en-US" dirty="0" smtClean="0"/>
              <a:t>(low level API)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GLU</a:t>
            </a:r>
            <a:r>
              <a:rPr lang="en-US" dirty="0" smtClean="0"/>
              <a:t>: </a:t>
            </a:r>
            <a:r>
              <a:rPr lang="en-US" dirty="0"/>
              <a:t>OpenGL Utility library ( transforming , rotating , mathematical operations over GPU , … </a:t>
            </a:r>
            <a:r>
              <a:rPr lang="en-US" dirty="0" smtClean="0"/>
              <a:t>) (higher level API)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GLUT</a:t>
            </a:r>
            <a:r>
              <a:rPr lang="en-US" dirty="0" smtClean="0"/>
              <a:t>: </a:t>
            </a:r>
            <a:r>
              <a:rPr lang="en-US" dirty="0"/>
              <a:t>OpenGL</a:t>
            </a:r>
            <a:r>
              <a:rPr lang="en-US" dirty="0" smtClean="0"/>
              <a:t> Utility Toolkit library ( </a:t>
            </a:r>
            <a:r>
              <a:rPr lang="en-US" dirty="0"/>
              <a:t>multiplatform window system interface 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GLFW</a:t>
            </a:r>
            <a:r>
              <a:rPr lang="en-US" dirty="0" smtClean="0"/>
              <a:t>: Graphics </a:t>
            </a:r>
            <a:r>
              <a:rPr lang="en-US" dirty="0"/>
              <a:t>Library </a:t>
            </a:r>
            <a:r>
              <a:rPr lang="en-US" dirty="0" err="1"/>
              <a:t>Frameword</a:t>
            </a:r>
            <a:r>
              <a:rPr lang="en-US" dirty="0"/>
              <a:t>( multiplatform window system interface ) (Handles joysticks, keyboard, mouse, </a:t>
            </a:r>
            <a:r>
              <a:rPr lang="en-US" dirty="0" smtClean="0"/>
              <a:t>…)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SDL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FLTK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/>
                </a:solidFill>
              </a:rPr>
              <a:t>QT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WGL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/>
                </a:solidFill>
              </a:rPr>
              <a:t>CGL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/>
                </a:solidFill>
              </a:rPr>
              <a:t>GLX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9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usages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455" y="1753824"/>
            <a:ext cx="1562100" cy="11724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59" y="1899242"/>
            <a:ext cx="1894946" cy="10659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59" y="2095100"/>
            <a:ext cx="1981200" cy="102155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87354" y="3187521"/>
            <a:ext cx="106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Games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02" y="1753824"/>
            <a:ext cx="1938337" cy="10921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52" y="1929330"/>
            <a:ext cx="2096205" cy="11791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70" y="2122167"/>
            <a:ext cx="2057046" cy="116178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226928" y="3315547"/>
            <a:ext cx="319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Animations and Videos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29" y="4010354"/>
            <a:ext cx="2276679" cy="128063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96" y="4272781"/>
            <a:ext cx="2413712" cy="1268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96" y="4448288"/>
            <a:ext cx="2226219" cy="12477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44484" y="5727242"/>
            <a:ext cx="19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virtual reality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96" y="3890920"/>
            <a:ext cx="1846350" cy="10675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67" y="4151007"/>
            <a:ext cx="2094432" cy="11966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72" y="4449014"/>
            <a:ext cx="2005094" cy="112679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99122" y="5692215"/>
            <a:ext cx="413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CAD (Computer Aided Design )</a:t>
            </a:r>
            <a:endParaRPr lang="en-US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63" y="2528636"/>
            <a:ext cx="2421035" cy="136228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70" y="2708926"/>
            <a:ext cx="2495994" cy="130142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04" y="2952853"/>
            <a:ext cx="2419025" cy="124588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036394" y="4312486"/>
            <a:ext cx="2281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Mobile phones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libraries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981200"/>
            <a:ext cx="9285515" cy="416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4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functions (</a:t>
            </a:r>
            <a:r>
              <a:rPr lang="en-US" dirty="0" err="1" smtClean="0">
                <a:solidFill>
                  <a:schemeClr val="accent5"/>
                </a:solidFill>
              </a:rPr>
              <a:t>gl.h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57674"/>
            <a:ext cx="3427729" cy="4462272"/>
          </a:xfrm>
        </p:spPr>
        <p:txBody>
          <a:bodyPr/>
          <a:lstStyle/>
          <a:p>
            <a:r>
              <a:rPr lang="en-US" dirty="0" err="1" smtClean="0"/>
              <a:t>glVertex</a:t>
            </a:r>
            <a:r>
              <a:rPr lang="en-US" dirty="0" smtClean="0"/>
              <a:t>*(…)</a:t>
            </a:r>
          </a:p>
          <a:p>
            <a:r>
              <a:rPr lang="en-US" dirty="0" err="1" smtClean="0"/>
              <a:t>glColor</a:t>
            </a:r>
            <a:r>
              <a:rPr lang="en-US" dirty="0" smtClean="0"/>
              <a:t>*(…)</a:t>
            </a:r>
          </a:p>
          <a:p>
            <a:endParaRPr lang="en-US" dirty="0"/>
          </a:p>
          <a:p>
            <a:r>
              <a:rPr lang="en-US" dirty="0" err="1" smtClean="0"/>
              <a:t>glRotate</a:t>
            </a:r>
            <a:r>
              <a:rPr lang="en-US" dirty="0" smtClean="0"/>
              <a:t>*(…)</a:t>
            </a:r>
          </a:p>
          <a:p>
            <a:r>
              <a:rPr lang="en-US" dirty="0" err="1" smtClean="0"/>
              <a:t>glTranslate</a:t>
            </a:r>
            <a:r>
              <a:rPr lang="en-US" dirty="0" smtClean="0"/>
              <a:t>*(…)</a:t>
            </a:r>
          </a:p>
          <a:p>
            <a:r>
              <a:rPr lang="en-US" dirty="0" err="1" smtClean="0"/>
              <a:t>glScale</a:t>
            </a:r>
            <a:r>
              <a:rPr lang="en-US" dirty="0" smtClean="0"/>
              <a:t>*(…)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6612" y="1757674"/>
            <a:ext cx="3427729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2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glBegin</a:t>
            </a:r>
            <a:r>
              <a:rPr lang="en-US" dirty="0" smtClean="0"/>
              <a:t>(…)</a:t>
            </a:r>
          </a:p>
          <a:p>
            <a:r>
              <a:rPr lang="en-US" dirty="0" err="1" smtClean="0"/>
              <a:t>glEnd</a:t>
            </a:r>
            <a:r>
              <a:rPr lang="en-US" dirty="0"/>
              <a:t>(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glMatrixMode</a:t>
            </a:r>
            <a:r>
              <a:rPr lang="en-US" dirty="0" smtClean="0"/>
              <a:t>(…)</a:t>
            </a:r>
          </a:p>
          <a:p>
            <a:r>
              <a:rPr lang="en-US" dirty="0" err="1" smtClean="0"/>
              <a:t>glPushMatrix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glPopMatrix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glLoadIdentity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glOrtho</a:t>
            </a:r>
            <a:r>
              <a:rPr lang="en-US" dirty="0" smtClean="0"/>
              <a:t>(…)</a:t>
            </a:r>
          </a:p>
          <a:p>
            <a:r>
              <a:rPr lang="en-US" dirty="0" err="1" smtClean="0"/>
              <a:t>glFrustum</a:t>
            </a:r>
            <a:r>
              <a:rPr lang="en-US" dirty="0" smtClean="0"/>
              <a:t>(…)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072753" y="1757674"/>
            <a:ext cx="3427729" cy="243332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glEnable</a:t>
            </a:r>
            <a:r>
              <a:rPr lang="en-US" dirty="0" smtClean="0"/>
              <a:t>(…)</a:t>
            </a:r>
          </a:p>
          <a:p>
            <a:r>
              <a:rPr lang="en-US" dirty="0" err="1" smtClean="0"/>
              <a:t>glDisable</a:t>
            </a:r>
            <a:r>
              <a:rPr lang="en-US" dirty="0" smtClean="0"/>
              <a:t>(…)</a:t>
            </a:r>
          </a:p>
          <a:p>
            <a:endParaRPr lang="en-US" dirty="0" smtClean="0"/>
          </a:p>
          <a:p>
            <a:r>
              <a:rPr lang="en-US" dirty="0" err="1" smtClean="0"/>
              <a:t>glLight</a:t>
            </a:r>
            <a:r>
              <a:rPr lang="en-US" dirty="0" smtClean="0"/>
              <a:t>*(…)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9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functions (</a:t>
            </a:r>
            <a:r>
              <a:rPr lang="en-US" dirty="0" err="1">
                <a:solidFill>
                  <a:schemeClr val="accent5"/>
                </a:solidFill>
              </a:rPr>
              <a:t>gl.h</a:t>
            </a:r>
            <a:r>
              <a:rPr lang="en-US" dirty="0" smtClean="0"/>
              <a:t>)(</a:t>
            </a:r>
            <a:r>
              <a:rPr lang="en-US" dirty="0" err="1" smtClean="0"/>
              <a:t>glFrustum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33" y="1752600"/>
            <a:ext cx="8991600" cy="454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1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2413" y="2895600"/>
            <a:ext cx="9144001" cy="838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mtClean="0"/>
              <a:t>Any question 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232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522413" y="1371600"/>
            <a:ext cx="9134391" cy="5029199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hlinkClick r:id="rId2"/>
              </a:rPr>
              <a:t>https://www.khronos.org/</a:t>
            </a:r>
            <a:endParaRPr lang="en-US" sz="2000" dirty="0" smtClean="0"/>
          </a:p>
          <a:p>
            <a:r>
              <a:rPr lang="en-US" sz="2000" dirty="0" smtClean="0">
                <a:hlinkClick r:id="rId3"/>
              </a:rPr>
              <a:t>https://www.wikipedia.org/</a:t>
            </a:r>
            <a:endParaRPr lang="en-US" sz="2000" dirty="0" smtClean="0"/>
          </a:p>
          <a:p>
            <a:r>
              <a:rPr lang="en-US" sz="2000" dirty="0" smtClean="0">
                <a:hlinkClick r:id="rId4"/>
              </a:rPr>
              <a:t>https://www.mesa3d.org/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https://code.tutsplus.com/</a:t>
            </a:r>
            <a:endParaRPr lang="en-US" sz="2000" dirty="0" smtClean="0"/>
          </a:p>
          <a:p>
            <a:r>
              <a:rPr lang="en-US" sz="2000" dirty="0">
                <a:hlinkClick r:id="rId6"/>
              </a:rPr>
              <a:t>https://</a:t>
            </a:r>
            <a:r>
              <a:rPr lang="en-US" sz="2000" dirty="0" smtClean="0">
                <a:hlinkClick r:id="rId6"/>
              </a:rPr>
              <a:t>learnopengl.com</a:t>
            </a:r>
            <a:endParaRPr lang="en-US" sz="2000" dirty="0" smtClean="0"/>
          </a:p>
          <a:p>
            <a:r>
              <a:rPr lang="en-US" sz="2000" dirty="0">
                <a:hlinkClick r:id="rId7"/>
              </a:rPr>
              <a:t>https://</a:t>
            </a:r>
            <a:r>
              <a:rPr lang="en-US" sz="2000" dirty="0" smtClean="0">
                <a:hlinkClick r:id="rId7"/>
              </a:rPr>
              <a:t>open.gl/context</a:t>
            </a:r>
            <a:endParaRPr lang="fa-IR" sz="2000" dirty="0" smtClean="0"/>
          </a:p>
          <a:p>
            <a:r>
              <a:rPr lang="en-US" sz="2000" dirty="0">
                <a:hlinkClick r:id="rId8"/>
              </a:rPr>
              <a:t>http://</a:t>
            </a:r>
            <a:r>
              <a:rPr lang="en-US" sz="2000" dirty="0" smtClean="0">
                <a:hlinkClick r:id="rId8"/>
              </a:rPr>
              <a:t>www.songho.ca/opengl/gl_transform.html#example1</a:t>
            </a:r>
            <a:endParaRPr lang="fa-IR" sz="2000" dirty="0" smtClean="0"/>
          </a:p>
          <a:p>
            <a:r>
              <a:rPr lang="en-US" sz="2000" dirty="0">
                <a:hlinkClick r:id="rId9"/>
              </a:rPr>
              <a:t>http://in2gpu.com/2015/05/13/the-model-matrix</a:t>
            </a:r>
            <a:r>
              <a:rPr lang="en-US" sz="2000" dirty="0" smtClean="0">
                <a:hlinkClick r:id="rId9"/>
              </a:rPr>
              <a:t>/</a:t>
            </a:r>
            <a:endParaRPr lang="fa-IR" sz="2000" dirty="0" smtClean="0"/>
          </a:p>
          <a:p>
            <a:r>
              <a:rPr lang="en-US" sz="2000" dirty="0">
                <a:hlinkClick r:id="rId10"/>
              </a:rPr>
              <a:t>http://www.lighthouse3d.com/tutorials/glut-tutorial/keyboard-example-moving-around-the-world</a:t>
            </a:r>
            <a:r>
              <a:rPr lang="en-US" sz="2000" dirty="0" smtClean="0">
                <a:hlinkClick r:id="rId10"/>
              </a:rPr>
              <a:t>/</a:t>
            </a:r>
            <a:endParaRPr lang="fa-IR" sz="2000" dirty="0" smtClean="0"/>
          </a:p>
          <a:p>
            <a:r>
              <a:rPr lang="en-US" sz="2000" dirty="0">
                <a:hlinkClick r:id="rId11"/>
              </a:rPr>
              <a:t>https://</a:t>
            </a:r>
            <a:r>
              <a:rPr lang="en-US" sz="2000" dirty="0" smtClean="0">
                <a:hlinkClick r:id="rId11"/>
              </a:rPr>
              <a:t>webglfundamentals.org/webgl/lessons/webgl-3d-camera.html</a:t>
            </a:r>
            <a:endParaRPr lang="fa-IR" sz="2000" dirty="0" smtClean="0"/>
          </a:p>
        </p:txBody>
      </p:sp>
    </p:spTree>
    <p:extLst>
      <p:ext uri="{BB962C8B-B14F-4D97-AF65-F5344CB8AC3E}">
        <p14:creationId xmlns:p14="http://schemas.microsoft.com/office/powerpoint/2010/main" val="53377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platforms</a:t>
            </a:r>
            <a:endParaRPr lang="en-US" dirty="0"/>
          </a:p>
        </p:txBody>
      </p:sp>
      <p:pic>
        <p:nvPicPr>
          <p:cNvPr id="1026" name="Picture 2" descr="Image result for windows desk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2209800"/>
            <a:ext cx="3914333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inux deskt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02" y="2492330"/>
            <a:ext cx="3890482" cy="216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03" y="2797213"/>
            <a:ext cx="3824506" cy="213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40108" y="5360436"/>
            <a:ext cx="4263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Desktop Operation Systems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(OpenGL)</a:t>
            </a:r>
            <a:endParaRPr lang="en-US" sz="2800" dirty="0"/>
          </a:p>
        </p:txBody>
      </p:sp>
      <p:pic>
        <p:nvPicPr>
          <p:cNvPr id="1038" name="Picture 14" descr="Image result for Android deskto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33" y="2214529"/>
            <a:ext cx="3854876" cy="216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IOS deskto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71" y="2516940"/>
            <a:ext cx="3860417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24726" y="5364748"/>
            <a:ext cx="4582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Embeded</a:t>
            </a:r>
            <a:r>
              <a:rPr lang="en-US" sz="2800" dirty="0" smtClean="0"/>
              <a:t> Devices (</a:t>
            </a:r>
            <a:r>
              <a:rPr lang="en-US" sz="2800" dirty="0" err="1" smtClean="0"/>
              <a:t>OpenGLES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885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en-US" dirty="0" smtClean="0"/>
              <a:t>platforms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434" y="2133598"/>
            <a:ext cx="4933950" cy="25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2122712"/>
            <a:ext cx="4582109" cy="25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94212" y="5324261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Web based(</a:t>
            </a:r>
            <a:r>
              <a:rPr lang="en-US" sz="2800" dirty="0" err="1" smtClean="0"/>
              <a:t>WebGL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h</a:t>
            </a:r>
            <a:r>
              <a:rPr lang="en-US" dirty="0" smtClean="0"/>
              <a:t>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1991</a:t>
            </a:r>
            <a:r>
              <a:rPr lang="en-US" dirty="0" smtClean="0"/>
              <a:t>: </a:t>
            </a:r>
            <a:r>
              <a:rPr lang="en-US" dirty="0"/>
              <a:t>Development started by SGI (Silicon Graphics INC</a:t>
            </a:r>
            <a:r>
              <a:rPr lang="en-US" dirty="0" smtClean="0"/>
              <a:t>. – </a:t>
            </a:r>
            <a:r>
              <a:rPr lang="en-US" dirty="0" smtClean="0">
                <a:solidFill>
                  <a:schemeClr val="accent5"/>
                </a:solidFill>
              </a:rPr>
              <a:t>ARB group </a:t>
            </a:r>
            <a:r>
              <a:rPr lang="en-US" dirty="0" smtClean="0"/>
              <a:t>(</a:t>
            </a:r>
            <a:r>
              <a:rPr lang="en-US" dirty="0"/>
              <a:t>IBM , Microsoft , </a:t>
            </a:r>
            <a:r>
              <a:rPr lang="en-US" dirty="0" err="1"/>
              <a:t>Nvidia</a:t>
            </a:r>
            <a:r>
              <a:rPr lang="en-US" dirty="0"/>
              <a:t> , … </a:t>
            </a:r>
            <a:r>
              <a:rPr lang="en-US" dirty="0" smtClean="0"/>
              <a:t>))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1992</a:t>
            </a:r>
            <a:r>
              <a:rPr lang="en-US" dirty="0" smtClean="0"/>
              <a:t>: </a:t>
            </a:r>
            <a:r>
              <a:rPr lang="en-US" dirty="0">
                <a:solidFill>
                  <a:schemeClr val="accent5"/>
                </a:solidFill>
              </a:rPr>
              <a:t>OpenGL</a:t>
            </a:r>
            <a:r>
              <a:rPr lang="en-US" dirty="0"/>
              <a:t> 1.0 launched</a:t>
            </a:r>
            <a:r>
              <a:rPr lang="en-US" dirty="0" smtClean="0"/>
              <a:t> (fixed functions/pipeline - legacy)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2000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/>
                </a:solidFill>
              </a:rPr>
              <a:t>OpenGL/ES</a:t>
            </a:r>
            <a:r>
              <a:rPr lang="en-US" dirty="0" smtClean="0"/>
              <a:t> 1.0 launched (</a:t>
            </a:r>
            <a:r>
              <a:rPr lang="en-US" dirty="0" smtClean="0">
                <a:solidFill>
                  <a:schemeClr val="accent5"/>
                </a:solidFill>
              </a:rPr>
              <a:t>embedded systems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2004</a:t>
            </a:r>
            <a:r>
              <a:rPr lang="en-US" dirty="0" smtClean="0"/>
              <a:t>: OpenGL 2.0 released (programmable pipeline - GLSL/</a:t>
            </a:r>
            <a:r>
              <a:rPr lang="en-US" dirty="0"/>
              <a:t> </a:t>
            </a:r>
            <a:r>
              <a:rPr lang="en-US" dirty="0" err="1"/>
              <a:t>shaders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2005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/>
                </a:solidFill>
              </a:rPr>
              <a:t>OpenGL/SC</a:t>
            </a:r>
            <a:r>
              <a:rPr lang="en-US" dirty="0" smtClean="0"/>
              <a:t> 1.0 </a:t>
            </a:r>
            <a:r>
              <a:rPr lang="en-US" dirty="0"/>
              <a:t>launched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/>
                </a:solidFill>
              </a:rPr>
              <a:t>safety critical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2006</a:t>
            </a:r>
            <a:r>
              <a:rPr lang="en-US" dirty="0" smtClean="0"/>
              <a:t>: OpenGL 2.1 released (last release by SGI - to </a:t>
            </a:r>
            <a:r>
              <a:rPr lang="en-US" dirty="0" err="1"/>
              <a:t>Khronos</a:t>
            </a:r>
            <a:r>
              <a:rPr lang="en-US" dirty="0"/>
              <a:t> </a:t>
            </a:r>
            <a:r>
              <a:rPr lang="en-US" dirty="0" smtClean="0"/>
              <a:t>Group)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2008</a:t>
            </a:r>
            <a:r>
              <a:rPr lang="en-US" dirty="0" smtClean="0"/>
              <a:t>: OpenGL 3.0 released (first release by </a:t>
            </a:r>
            <a:r>
              <a:rPr lang="en-US" dirty="0" err="1" smtClean="0"/>
              <a:t>Khronos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2016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5"/>
                </a:solidFill>
              </a:rPr>
              <a:t>Vulkan</a:t>
            </a:r>
            <a:r>
              <a:rPr lang="en-US" dirty="0" smtClean="0"/>
              <a:t> 1.0 launched (by </a:t>
            </a:r>
            <a:r>
              <a:rPr lang="en-US" dirty="0" err="1" smtClean="0"/>
              <a:t>Khronos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/>
                </a:solidFill>
              </a:rPr>
              <a:t>low driver overhead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2017</a:t>
            </a:r>
            <a:r>
              <a:rPr lang="en-US" dirty="0" smtClean="0"/>
              <a:t>: OpenGL 4.6 released (last release by </a:t>
            </a:r>
            <a:r>
              <a:rPr lang="en-US" dirty="0" err="1" smtClean="0"/>
              <a:t>Khronos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en-US" dirty="0" smtClean="0"/>
              <a:t>history</a:t>
            </a:r>
            <a:endParaRPr lang="en-US" dirty="0"/>
          </a:p>
        </p:txBody>
      </p:sp>
      <p:pic>
        <p:nvPicPr>
          <p:cNvPr id="4" name="Picture 4" descr="Image result for OpenGL histor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31" y="2057400"/>
            <a:ext cx="10053804" cy="399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72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OpenGL </a:t>
            </a:r>
            <a:r>
              <a:rPr lang="en-US" dirty="0" smtClean="0"/>
              <a:t>history</a:t>
            </a:r>
            <a:endParaRPr lang="en-US" dirty="0"/>
          </a:p>
        </p:txBody>
      </p:sp>
      <p:pic>
        <p:nvPicPr>
          <p:cNvPr id="7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" y="2286000"/>
            <a:ext cx="1036050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170"/>
            <a:ext cx="12188825" cy="69571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012" y="838200"/>
            <a:ext cx="426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Deep into base !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1117</TotalTime>
  <Words>759</Words>
  <Application>Microsoft Office PowerPoint</Application>
  <PresentationFormat>Custom</PresentationFormat>
  <Paragraphs>127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Tahoma</vt:lpstr>
      <vt:lpstr>Tech 16x9</vt:lpstr>
      <vt:lpstr>OpenGL Basics</vt:lpstr>
      <vt:lpstr>What is OpenGL ? ( Open Graphics Library )</vt:lpstr>
      <vt:lpstr>OpenGL usages</vt:lpstr>
      <vt:lpstr>OpenGL platforms</vt:lpstr>
      <vt:lpstr>OpenGL platforms</vt:lpstr>
      <vt:lpstr>OpenGL history</vt:lpstr>
      <vt:lpstr>OpenGL history</vt:lpstr>
      <vt:lpstr>OpenGL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Vertex Shaders (MVP)</vt:lpstr>
      <vt:lpstr>Vertex Shaders (MVP)</vt:lpstr>
      <vt:lpstr>Transformation matrices (T)</vt:lpstr>
      <vt:lpstr>Vertex Shader – Model Transformation Matrix</vt:lpstr>
      <vt:lpstr>Vertex Shader – View Transformation Matrix</vt:lpstr>
      <vt:lpstr>Vertex Shader – View Transformation Matrix (World transforms)</vt:lpstr>
      <vt:lpstr>Vertex Shader – Projection Transformation Matrix</vt:lpstr>
      <vt:lpstr>Vertex Shader – Projection Transformation Matrix(Perspective)</vt:lpstr>
      <vt:lpstr>Vertex Shader – Projection Transformation Matrix</vt:lpstr>
      <vt:lpstr>Fragment Shader - Lighting</vt:lpstr>
      <vt:lpstr>PowerPoint Presentation</vt:lpstr>
      <vt:lpstr>OpenGL libraries</vt:lpstr>
      <vt:lpstr>OpenGL libraries</vt:lpstr>
      <vt:lpstr>OpenGL functions (gl.h)</vt:lpstr>
      <vt:lpstr>OpenGL functions (gl.h)(glFrustum)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 Basics</dc:title>
  <dc:creator>KoLiBer</dc:creator>
  <cp:lastModifiedBy>KoLiBer</cp:lastModifiedBy>
  <cp:revision>132</cp:revision>
  <dcterms:created xsi:type="dcterms:W3CDTF">2018-11-24T05:09:09Z</dcterms:created>
  <dcterms:modified xsi:type="dcterms:W3CDTF">2018-11-26T18:13:40Z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